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4" r:id="rId2"/>
  </p:sldMasterIdLst>
  <p:notesMasterIdLst>
    <p:notesMasterId r:id="rId41"/>
  </p:notesMasterIdLst>
  <p:handoutMasterIdLst>
    <p:handoutMasterId r:id="rId42"/>
  </p:handoutMasterIdLst>
  <p:sldIdLst>
    <p:sldId id="438" r:id="rId3"/>
    <p:sldId id="371" r:id="rId4"/>
    <p:sldId id="440" r:id="rId5"/>
    <p:sldId id="443" r:id="rId6"/>
    <p:sldId id="445" r:id="rId7"/>
    <p:sldId id="467" r:id="rId8"/>
    <p:sldId id="441" r:id="rId9"/>
    <p:sldId id="442" r:id="rId10"/>
    <p:sldId id="468" r:id="rId11"/>
    <p:sldId id="446" r:id="rId12"/>
    <p:sldId id="469" r:id="rId13"/>
    <p:sldId id="444" r:id="rId14"/>
    <p:sldId id="455" r:id="rId15"/>
    <p:sldId id="448" r:id="rId16"/>
    <p:sldId id="449" r:id="rId17"/>
    <p:sldId id="450" r:id="rId18"/>
    <p:sldId id="454" r:id="rId19"/>
    <p:sldId id="475" r:id="rId20"/>
    <p:sldId id="447" r:id="rId21"/>
    <p:sldId id="451" r:id="rId22"/>
    <p:sldId id="453" r:id="rId23"/>
    <p:sldId id="452" r:id="rId24"/>
    <p:sldId id="456" r:id="rId25"/>
    <p:sldId id="457" r:id="rId26"/>
    <p:sldId id="458" r:id="rId27"/>
    <p:sldId id="460" r:id="rId28"/>
    <p:sldId id="465" r:id="rId29"/>
    <p:sldId id="466" r:id="rId30"/>
    <p:sldId id="476" r:id="rId31"/>
    <p:sldId id="462" r:id="rId32"/>
    <p:sldId id="461" r:id="rId33"/>
    <p:sldId id="463" r:id="rId34"/>
    <p:sldId id="464" r:id="rId35"/>
    <p:sldId id="471" r:id="rId36"/>
    <p:sldId id="470" r:id="rId37"/>
    <p:sldId id="473" r:id="rId38"/>
    <p:sldId id="472" r:id="rId39"/>
    <p:sldId id="47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40A"/>
    <a:srgbClr val="600000"/>
    <a:srgbClr val="36FF37"/>
    <a:srgbClr val="298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8" autoAdjust="0"/>
    <p:restoredTop sz="96226" autoAdjust="0"/>
  </p:normalViewPr>
  <p:slideViewPr>
    <p:cSldViewPr>
      <p:cViewPr varScale="1">
        <p:scale>
          <a:sx n="107" d="100"/>
          <a:sy n="107" d="100"/>
        </p:scale>
        <p:origin x="189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0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A1F84-92E0-B549-BE4F-92E239AA993A}" type="datetime1">
              <a:rPr lang="en-US" smtClean="0"/>
              <a:t>5/9/2020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2017 Pearson Education, Inc., Hoboken, NJ.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2766-913B-814E-B3C1-678F4BDB3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56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4D5EFE-478A-AB44-AF91-783C7E33BFEB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117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95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32D0-D005-4C14-97FA-5742BC2C0E09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0D1-CA60-4AA3-BA35-C01D332AAA00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81BF0-EE26-4C75-882B-F6BC339BC21C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899C7-F884-4E6D-A276-BB8579093A38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5C2FC-F13D-4E17-BD3E-FE5CF4E973D3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29DD-81D4-4B00-8B76-669F35BAD5FD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94AF2-AE22-4181-B1FA-9C57F9FDD3A5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246AB-72DE-4829-A3EE-183283F17E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8790B-5DDD-43C0-B879-3273205D4B55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17303-0E5B-4E24-BCA3-62F5881C10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56DD35-0107-4822-A70B-090C588C365E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17966-739A-4E4E-BEF8-5E9D65CAA6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88867-DFB2-4002-B3B4-30A41CF77AB4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5778-597E-43D2-A71E-341C60964E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4D30C-42E7-47C5-844B-E0FA60D5230B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71189-8D0B-455A-87B2-3A89DCBF68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BB5-D554-4F17-A8F4-3E069AC59C2B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93C3B-CF60-49C5-9BC8-EBAF3FD4F4D6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D2254-A369-4EE7-927D-AE71362307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B2E0D-7E03-4274-B9D7-02777ADC942E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9E04E-7B9E-40CB-AECA-9BEEF7D4B1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E982C-8B3B-467C-A9FA-611981C25A2B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75EC1-C65E-447A-8CAE-CC74F72434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49E27-169B-47B5-8C71-2B0A7D8CD937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4A6BC3C-EF4C-4932-8208-7FBB5701A0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B6DB5-F1FE-4BBC-8A7C-7A85D7C4F053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BAF33-582B-4B0D-B27A-32E91EEEB04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F163BE-5680-4CF7-94F5-B71A91478A3E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5F4E-BD93-49E1-84D0-363BA31979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119375-FD9C-43BD-8512-2DA201681862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437-6DA9-4227-B9C0-E3B470E40609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EA64-6798-41D2-BF5A-669EEBF70DA8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CB48-19D3-4F14-BFF6-4AE997FC1BDE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95C2-51C7-4489-AF9E-1B144481850F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C6B8-BF70-4B54-920B-C68A12AB111D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A4CF-0C08-433D-9D1E-448E414A7DF7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D8E5-578A-4EC6-96B3-BAD6A2D95000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883B06-EB4A-4BF2-A925-EDF178E1B3FB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56" r:id="rId12"/>
    <p:sldLayoutId id="2147483757" r:id="rId13"/>
    <p:sldLayoutId id="2147483758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057986-B967-4F10-80ED-13506FD50440}" type="datetime1">
              <a:rPr lang="en-US" smtClean="0"/>
              <a:t>5/9/2020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DAB5F-4C32-47E8-A254-E438E2D0D3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apple.com/library/archive/documentation/Cocoa/Conceptual/Multithreading/CreatingThreads/CreatingThreads.html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Operating System Process Management</a:t>
            </a:r>
          </a:p>
        </p:txBody>
      </p:sp>
    </p:spTree>
    <p:extLst>
      <p:ext uri="{BB962C8B-B14F-4D97-AF65-F5344CB8AC3E}">
        <p14:creationId xmlns:p14="http://schemas.microsoft.com/office/powerpoint/2010/main" val="313332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CE90-B0E3-4DF6-A76F-BAB00C25E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State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8A9C9-23BD-4AF8-8A1B-D91431068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 over 2 state model</a:t>
            </a:r>
          </a:p>
          <a:p>
            <a:r>
              <a:rPr lang="en-US" dirty="0"/>
              <a:t>Still possible issues</a:t>
            </a:r>
          </a:p>
          <a:p>
            <a:pPr lvl="1"/>
            <a:r>
              <a:rPr lang="en-US" dirty="0"/>
              <a:t>Process in Ready queue may need resources</a:t>
            </a:r>
          </a:p>
          <a:p>
            <a:pPr lvl="1"/>
            <a:r>
              <a:rPr lang="en-US" dirty="0"/>
              <a:t>May have many processes in Ready queue </a:t>
            </a:r>
          </a:p>
          <a:p>
            <a:pPr lvl="1"/>
            <a:r>
              <a:rPr lang="en-US" dirty="0"/>
              <a:t>Solution</a:t>
            </a:r>
          </a:p>
          <a:p>
            <a:pPr lvl="2"/>
            <a:r>
              <a:rPr lang="en-US" dirty="0"/>
              <a:t>Create multiple Wait queues based on event causing wait</a:t>
            </a:r>
          </a:p>
        </p:txBody>
      </p:sp>
    </p:spTree>
    <p:extLst>
      <p:ext uri="{BB962C8B-B14F-4D97-AF65-F5344CB8AC3E}">
        <p14:creationId xmlns:p14="http://schemas.microsoft.com/office/powerpoint/2010/main" val="3129528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977E4-17C5-4245-9880-98020F222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a Step 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871B5-20BD-4573-9E94-BA33A8DBA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when a process is created?</a:t>
            </a:r>
          </a:p>
        </p:txBody>
      </p:sp>
    </p:spTree>
    <p:extLst>
      <p:ext uri="{BB962C8B-B14F-4D97-AF65-F5344CB8AC3E}">
        <p14:creationId xmlns:p14="http://schemas.microsoft.com/office/powerpoint/2010/main" val="3973384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5F246-E746-4300-9643-D43C4E70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64CEB-481A-4EFE-B168-E19D9203C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Operating system creates process </a:t>
            </a:r>
          </a:p>
          <a:p>
            <a:pPr lvl="1"/>
            <a:r>
              <a:rPr lang="en-US" sz="3000" dirty="0"/>
              <a:t>At request of a process </a:t>
            </a:r>
          </a:p>
          <a:p>
            <a:pPr lvl="2"/>
            <a:r>
              <a:rPr lang="en-US" sz="2900" dirty="0"/>
              <a:t>“Parent” spawns “child” process</a:t>
            </a:r>
          </a:p>
          <a:p>
            <a:pPr lvl="1"/>
            <a:r>
              <a:rPr lang="en-US" sz="3000" dirty="0"/>
              <a:t>Or at user program request</a:t>
            </a:r>
          </a:p>
          <a:p>
            <a:r>
              <a:rPr lang="en-US" sz="3200" dirty="0"/>
              <a:t>Process Control Block created</a:t>
            </a:r>
          </a:p>
          <a:p>
            <a:pPr lvl="1"/>
            <a:r>
              <a:rPr lang="en-US" sz="3000" dirty="0"/>
              <a:t>Contains all information about a process needed by the OS</a:t>
            </a:r>
          </a:p>
          <a:p>
            <a:pPr lvl="1"/>
            <a:r>
              <a:rPr lang="en-US" sz="3000" dirty="0"/>
              <a:t>Defines the “state” of the process </a:t>
            </a:r>
          </a:p>
        </p:txBody>
      </p:sp>
    </p:spTree>
    <p:extLst>
      <p:ext uri="{BB962C8B-B14F-4D97-AF65-F5344CB8AC3E}">
        <p14:creationId xmlns:p14="http://schemas.microsoft.com/office/powerpoint/2010/main" val="948324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C0AB1-7BEA-4703-B8E8-6BAAED4C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Creation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02990-7D22-4346-862D-06B29C5DD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Operating system assigns a unique process identifier to the new process.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Allocate memory for the process image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programs and 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user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process control block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Initialize the process control block.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Create or expand any other data structures needed by the operating system such as accounting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19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3F0D5-C5FC-44B8-8783-F3110C6A3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Operating System Management </a:t>
            </a:r>
            <a:br>
              <a:rPr lang="en-US" dirty="0"/>
            </a:br>
            <a:r>
              <a:rPr lang="en-US" dirty="0"/>
              <a:t>of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D7148-6D01-41EC-90AD-3B1D1449F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Operating system uses control tables</a:t>
            </a:r>
          </a:p>
          <a:p>
            <a:pPr lvl="1"/>
            <a:r>
              <a:rPr lang="en-US" dirty="0"/>
              <a:t>Process table </a:t>
            </a:r>
          </a:p>
          <a:p>
            <a:pPr lvl="2"/>
            <a:r>
              <a:rPr lang="en-US" dirty="0"/>
              <a:t>Process information (resources allocated – memory, I/O, files)</a:t>
            </a:r>
          </a:p>
          <a:p>
            <a:pPr lvl="1"/>
            <a:r>
              <a:rPr lang="en-US" dirty="0"/>
              <a:t>Memory</a:t>
            </a:r>
          </a:p>
          <a:p>
            <a:pPr lvl="2"/>
            <a:r>
              <a:rPr lang="en-US" dirty="0"/>
              <a:t>Memory allocation (both RAM and Virtual – secondary )</a:t>
            </a:r>
          </a:p>
          <a:p>
            <a:pPr lvl="1"/>
            <a:r>
              <a:rPr lang="en-US" dirty="0"/>
              <a:t>Input/</a:t>
            </a:r>
            <a:r>
              <a:rPr lang="en-US" dirty="0" err="1"/>
              <a:t>Ouput</a:t>
            </a:r>
            <a:endParaRPr lang="en-US" dirty="0"/>
          </a:p>
          <a:p>
            <a:pPr lvl="2"/>
            <a:r>
              <a:rPr lang="en-US" dirty="0"/>
              <a:t>Device allocation ( available or assigned )</a:t>
            </a:r>
          </a:p>
          <a:p>
            <a:pPr lvl="1"/>
            <a:r>
              <a:rPr lang="en-US" dirty="0"/>
              <a:t>Files</a:t>
            </a:r>
          </a:p>
          <a:p>
            <a:pPr lvl="2"/>
            <a:r>
              <a:rPr lang="en-US" dirty="0"/>
              <a:t>File allocation (location on secondary memory &amp; status 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801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A0196-8172-42FC-B20F-6B05FD342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Information Needed for Process Control and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DBD0-A756-4B85-9669-C5EA84A72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memory location</a:t>
            </a:r>
          </a:p>
          <a:p>
            <a:pPr lvl="1"/>
            <a:r>
              <a:rPr lang="en-US" dirty="0"/>
              <a:t>Where to load program in memory?</a:t>
            </a:r>
          </a:p>
          <a:p>
            <a:pPr lvl="2"/>
            <a:r>
              <a:rPr lang="en-US" dirty="0"/>
              <a:t>Create execution stack with parameters</a:t>
            </a:r>
          </a:p>
          <a:p>
            <a:r>
              <a:rPr lang="en-US" dirty="0"/>
              <a:t>How to track process when multiprocessing? </a:t>
            </a:r>
          </a:p>
          <a:p>
            <a:pPr lvl="1"/>
            <a:r>
              <a:rPr lang="en-US" dirty="0"/>
              <a:t>Process control block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60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820FA-F653-4F1A-81FF-861365850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0408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in the Process Control Block?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3BEFC-D8A4-4C35-AF88-9F20D12FA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Unique Process Identifier among multiple processes</a:t>
            </a:r>
          </a:p>
          <a:p>
            <a:r>
              <a:rPr lang="en-US" dirty="0"/>
              <a:t>Process state</a:t>
            </a:r>
          </a:p>
          <a:p>
            <a:r>
              <a:rPr lang="en-US" dirty="0"/>
              <a:t>Stack pointer to current position of the process</a:t>
            </a:r>
          </a:p>
          <a:p>
            <a:r>
              <a:rPr lang="en-US" dirty="0"/>
              <a:t>Status of opened files</a:t>
            </a:r>
          </a:p>
          <a:p>
            <a:r>
              <a:rPr lang="en-US" dirty="0"/>
              <a:t>Register information for the process</a:t>
            </a:r>
          </a:p>
          <a:p>
            <a:pPr lvl="1"/>
            <a:r>
              <a:rPr lang="en-US" dirty="0"/>
              <a:t>User registers for applications</a:t>
            </a:r>
          </a:p>
          <a:p>
            <a:pPr lvl="1"/>
            <a:r>
              <a:rPr lang="en-US" dirty="0"/>
              <a:t>System control &amp; status registers ( privileged )</a:t>
            </a:r>
          </a:p>
          <a:p>
            <a:pPr lvl="2"/>
            <a:r>
              <a:rPr lang="en-US" dirty="0"/>
              <a:t>Program counter</a:t>
            </a:r>
          </a:p>
          <a:p>
            <a:pPr lvl="2"/>
            <a:r>
              <a:rPr lang="en-US" dirty="0"/>
              <a:t>Arithmetic or logic operation results</a:t>
            </a:r>
          </a:p>
          <a:p>
            <a:pPr lvl="2"/>
            <a:r>
              <a:rPr lang="en-US" dirty="0"/>
              <a:t>Status of registers for interrupts, flags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8171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820FA-F653-4F1A-81FF-861365850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0408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Else Is In the Process Control Block?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3BEFC-D8A4-4C35-AF88-9F20D12FA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Interprocess</a:t>
            </a:r>
            <a:r>
              <a:rPr lang="en-US" dirty="0"/>
              <a:t> communication information for communication between processes</a:t>
            </a:r>
          </a:p>
          <a:p>
            <a:r>
              <a:rPr lang="en-US" dirty="0"/>
              <a:t>Privileges allocated to the process</a:t>
            </a:r>
          </a:p>
          <a:p>
            <a:r>
              <a:rPr lang="en-US" dirty="0"/>
              <a:t>Memory allocated to the process</a:t>
            </a:r>
          </a:p>
          <a:p>
            <a:r>
              <a:rPr lang="en-US" dirty="0"/>
              <a:t>Other resources allocated to the process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8082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60D25-12B1-4DC1-AE0F-08DFB737B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If No Process in Ready State?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773A1-A681-49F6-B511-BB008FE30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not in Ready state?</a:t>
            </a:r>
          </a:p>
          <a:p>
            <a:pPr lvl="1"/>
            <a:r>
              <a:rPr lang="en-US" dirty="0"/>
              <a:t>Waiting on I/O</a:t>
            </a:r>
          </a:p>
          <a:p>
            <a:pPr lvl="1"/>
            <a:r>
              <a:rPr lang="en-US" dirty="0"/>
              <a:t>Need additional resource ( memory, data from another process)</a:t>
            </a:r>
          </a:p>
          <a:p>
            <a:r>
              <a:rPr lang="en-US" dirty="0"/>
              <a:t>“Swap” a process out to secondary memory and load another process in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97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01A4D-EB62-4D06-9A41-A19DB800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“Swap”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9A62A-C4F0-417E-A283-6CEAE9155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“Swap” a process from RAM to secondary storage</a:t>
            </a:r>
          </a:p>
          <a:p>
            <a:pPr lvl="1"/>
            <a:r>
              <a:rPr lang="en-US" dirty="0"/>
              <a:t>Reduces resource demand </a:t>
            </a:r>
          </a:p>
          <a:p>
            <a:pPr lvl="1"/>
            <a:r>
              <a:rPr lang="en-US" dirty="0"/>
              <a:t>Allows more processes to be available to run</a:t>
            </a:r>
          </a:p>
          <a:p>
            <a:pPr lvl="1"/>
            <a:r>
              <a:rPr lang="en-US" dirty="0"/>
              <a:t>Context Switch</a:t>
            </a:r>
          </a:p>
          <a:p>
            <a:pPr lvl="2"/>
            <a:r>
              <a:rPr lang="en-US" dirty="0"/>
              <a:t>Save state of the old process ( PCB )</a:t>
            </a:r>
          </a:p>
          <a:p>
            <a:pPr lvl="2"/>
            <a:r>
              <a:rPr lang="en-US" dirty="0"/>
              <a:t>Load saved state for the new process.</a:t>
            </a:r>
          </a:p>
          <a:p>
            <a:pPr lvl="1"/>
            <a:r>
              <a:rPr lang="en-US" dirty="0"/>
              <a:t>Add new state “Suspend” to the model </a:t>
            </a:r>
          </a:p>
          <a:p>
            <a:pPr lvl="2"/>
            <a:r>
              <a:rPr lang="en-US" dirty="0"/>
              <a:t>Process moves from Blocked to Suspend </a:t>
            </a:r>
          </a:p>
          <a:p>
            <a:pPr lvl="2"/>
            <a:r>
              <a:rPr lang="en-US" dirty="0"/>
              <a:t>Process activated when resources can be allocated</a:t>
            </a:r>
          </a:p>
          <a:p>
            <a:pPr lvl="1"/>
            <a:r>
              <a:rPr lang="en-US" dirty="0"/>
              <a:t>Operating system determines which processes operate</a:t>
            </a:r>
          </a:p>
        </p:txBody>
      </p:sp>
    </p:spTree>
    <p:extLst>
      <p:ext uri="{BB962C8B-B14F-4D97-AF65-F5344CB8AC3E}">
        <p14:creationId xmlns:p14="http://schemas.microsoft.com/office/powerpoint/2010/main" val="102700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24788" cy="1143948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Operating Systems Have Evolved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7848600" cy="4114799"/>
          </a:xfrm>
        </p:spPr>
        <p:txBody>
          <a:bodyPr>
            <a:normAutofit/>
          </a:bodyPr>
          <a:lstStyle/>
          <a:p>
            <a:pPr lvl="0"/>
            <a:r>
              <a:rPr lang="en-NZ" sz="3000" dirty="0"/>
              <a:t>Major impacts of evolution include:</a:t>
            </a:r>
            <a:endParaRPr lang="en-US" sz="3000" dirty="0"/>
          </a:p>
          <a:p>
            <a:pPr lvl="2"/>
            <a:r>
              <a:rPr lang="en-NZ" sz="2400" dirty="0"/>
              <a:t>Processes</a:t>
            </a:r>
            <a:endParaRPr lang="en-US" sz="2400" dirty="0"/>
          </a:p>
          <a:p>
            <a:pPr lvl="2"/>
            <a:r>
              <a:rPr lang="en-NZ" sz="2400" dirty="0"/>
              <a:t>Memory management</a:t>
            </a:r>
          </a:p>
          <a:p>
            <a:pPr lvl="2"/>
            <a:r>
              <a:rPr lang="en-NZ" sz="2400" dirty="0"/>
              <a:t>Process and data protection and security</a:t>
            </a:r>
          </a:p>
          <a:p>
            <a:pPr lvl="2"/>
            <a:r>
              <a:rPr lang="en-NZ" sz="2400" dirty="0"/>
              <a:t>Scheduling and resource management</a:t>
            </a:r>
          </a:p>
          <a:p>
            <a:pPr lvl="2"/>
            <a:r>
              <a:rPr lang="en-NZ" sz="2400" dirty="0"/>
              <a:t>System structure to allow user applications to interact with hardware</a:t>
            </a:r>
          </a:p>
        </p:txBody>
      </p:sp>
    </p:spTree>
    <p:extLst>
      <p:ext uri="{BB962C8B-B14F-4D97-AF65-F5344CB8AC3E}">
        <p14:creationId xmlns:p14="http://schemas.microsoft.com/office/powerpoint/2010/main" val="400052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60D25-12B1-4DC1-AE0F-08DFB737B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happens when “SWAP”?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773A1-A681-49F6-B511-BB008FE30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“Swap” out to secondary memory and load another process in</a:t>
            </a:r>
          </a:p>
          <a:p>
            <a:pPr lvl="1"/>
            <a:r>
              <a:rPr lang="en-US" dirty="0"/>
              <a:t>Save “context” of the processor</a:t>
            </a:r>
          </a:p>
          <a:p>
            <a:pPr lvl="1"/>
            <a:r>
              <a:rPr lang="en-US" dirty="0"/>
              <a:t>Update the process control block ( PCB) to be replaced</a:t>
            </a:r>
          </a:p>
          <a:p>
            <a:pPr lvl="1"/>
            <a:r>
              <a:rPr lang="en-US" dirty="0"/>
              <a:t>Move the PCB to the appropriate queue ( blocked, suspend)</a:t>
            </a:r>
          </a:p>
          <a:p>
            <a:pPr lvl="1"/>
            <a:r>
              <a:rPr lang="en-US" dirty="0"/>
              <a:t>Determine a process that can run</a:t>
            </a:r>
          </a:p>
          <a:p>
            <a:pPr lvl="1"/>
            <a:r>
              <a:rPr lang="en-US" dirty="0"/>
              <a:t>Update the PCB of that process</a:t>
            </a:r>
          </a:p>
          <a:p>
            <a:pPr lvl="1"/>
            <a:r>
              <a:rPr lang="en-US" dirty="0"/>
              <a:t>Update the control tables</a:t>
            </a:r>
          </a:p>
          <a:p>
            <a:pPr lvl="1"/>
            <a:r>
              <a:rPr lang="en-US" dirty="0"/>
              <a:t>Update the processor context to reflect when that process was “swapped” out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51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679C7-922C-4282-87D6-BB941E9FF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&amp;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3CF54-E3AA-44D6-9855-8D5DACD3C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Process owns resources allocated</a:t>
            </a:r>
          </a:p>
          <a:p>
            <a:pPr lvl="1"/>
            <a:r>
              <a:rPr lang="en-US" sz="2200" dirty="0"/>
              <a:t>All process threads share resources including memory</a:t>
            </a:r>
          </a:p>
          <a:p>
            <a:r>
              <a:rPr lang="en-US" sz="2400" dirty="0"/>
              <a:t>Process provides protection of resources</a:t>
            </a:r>
          </a:p>
          <a:p>
            <a:pPr lvl="1"/>
            <a:r>
              <a:rPr lang="en-US" sz="2200" dirty="0"/>
              <a:t>Files</a:t>
            </a:r>
          </a:p>
          <a:p>
            <a:pPr lvl="1"/>
            <a:r>
              <a:rPr lang="en-US" sz="2200" dirty="0"/>
              <a:t>I/O</a:t>
            </a:r>
          </a:p>
          <a:p>
            <a:pPr lvl="1"/>
            <a:r>
              <a:rPr lang="en-US" sz="2200" dirty="0"/>
              <a:t>Memory</a:t>
            </a:r>
          </a:p>
          <a:p>
            <a:r>
              <a:rPr lang="en-US" sz="2400" dirty="0"/>
              <a:t>Process may have one or more threads running in the context of the process </a:t>
            </a:r>
          </a:p>
          <a:p>
            <a:r>
              <a:rPr lang="en-US" sz="2400" dirty="0"/>
              <a:t>Operating system may support </a:t>
            </a:r>
            <a:r>
              <a:rPr lang="en-NZ" sz="2400" dirty="0"/>
              <a:t>multiple, concurrent paths of execution within a single process known as multithreading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573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B1F4-D53C-4828-8E64-AF33CDB29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24890-65D1-4D15-BC41-943F25DD1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OS that supports threads, threads are basic unit to which processor time is allocated</a:t>
            </a:r>
          </a:p>
          <a:p>
            <a:r>
              <a:rPr lang="en-US" dirty="0"/>
              <a:t>Threads can execute any part of the process code</a:t>
            </a:r>
          </a:p>
          <a:p>
            <a:r>
              <a:rPr lang="en-US" dirty="0"/>
              <a:t>May have </a:t>
            </a:r>
          </a:p>
          <a:p>
            <a:pPr lvl="1"/>
            <a:r>
              <a:rPr lang="en-US" dirty="0"/>
              <a:t>1 thread per process</a:t>
            </a:r>
          </a:p>
          <a:p>
            <a:pPr lvl="1"/>
            <a:r>
              <a:rPr lang="en-US" dirty="0"/>
              <a:t>multiple threads per process</a:t>
            </a:r>
          </a:p>
          <a:p>
            <a:r>
              <a:rPr lang="en-US" dirty="0"/>
              <a:t>Threads are “spawned”</a:t>
            </a:r>
          </a:p>
          <a:p>
            <a:r>
              <a:rPr lang="en-US" dirty="0"/>
              <a:t>Threads share resources allocated to the process</a:t>
            </a:r>
          </a:p>
        </p:txBody>
      </p:sp>
    </p:spTree>
    <p:extLst>
      <p:ext uri="{BB962C8B-B14F-4D97-AF65-F5344CB8AC3E}">
        <p14:creationId xmlns:p14="http://schemas.microsoft.com/office/powerpoint/2010/main" val="3406773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E25E8-1099-4D47-91B5-254CF85FC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668E5-E975-4168-83F4-2B67E3AF2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Thread Control Block</a:t>
            </a:r>
          </a:p>
          <a:p>
            <a:pPr lvl="1"/>
            <a:r>
              <a:rPr lang="en-US" dirty="0"/>
              <a:t>Current state </a:t>
            </a:r>
          </a:p>
          <a:p>
            <a:pPr lvl="2"/>
            <a:r>
              <a:rPr lang="en-US" dirty="0"/>
              <a:t>Running</a:t>
            </a:r>
          </a:p>
          <a:p>
            <a:pPr lvl="2"/>
            <a:r>
              <a:rPr lang="en-US" dirty="0"/>
              <a:t>Ready</a:t>
            </a:r>
          </a:p>
          <a:p>
            <a:pPr lvl="2"/>
            <a:r>
              <a:rPr lang="en-US" dirty="0"/>
              <a:t>Blocked</a:t>
            </a:r>
          </a:p>
          <a:p>
            <a:pPr lvl="1"/>
            <a:r>
              <a:rPr lang="en-US" dirty="0"/>
              <a:t>Saved context if not running</a:t>
            </a:r>
          </a:p>
          <a:p>
            <a:pPr lvl="2"/>
            <a:r>
              <a:rPr lang="en-US" dirty="0"/>
              <a:t>Execution stack</a:t>
            </a:r>
          </a:p>
          <a:p>
            <a:pPr lvl="2"/>
            <a:r>
              <a:rPr lang="en-US" dirty="0"/>
              <a:t>Data</a:t>
            </a:r>
          </a:p>
          <a:p>
            <a:r>
              <a:rPr lang="en-US" dirty="0"/>
              <a:t>Access to PCB</a:t>
            </a:r>
          </a:p>
          <a:p>
            <a:pPr lvl="1"/>
            <a:r>
              <a:rPr lang="en-US" dirty="0"/>
              <a:t>User</a:t>
            </a:r>
          </a:p>
          <a:p>
            <a:pPr lvl="1"/>
            <a:r>
              <a:rPr lang="en-US" dirty="0"/>
              <a:t>Kernel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98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68729-C5DD-465C-9B60-FCB189A24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Threads?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8FD38-121D-4553-ACA7-F3EC93B4F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swap thread without swapping entire process</a:t>
            </a:r>
          </a:p>
          <a:p>
            <a:pPr lvl="1"/>
            <a:r>
              <a:rPr lang="en-US" dirty="0"/>
              <a:t>Swapping process suspends all of its threads</a:t>
            </a:r>
          </a:p>
          <a:p>
            <a:r>
              <a:rPr lang="en-US" dirty="0"/>
              <a:t>Can terminate thread without terminating process</a:t>
            </a:r>
          </a:p>
          <a:p>
            <a:pPr lvl="1"/>
            <a:r>
              <a:rPr lang="en-US" dirty="0"/>
              <a:t>Terminating process terminates all of its threads</a:t>
            </a:r>
          </a:p>
          <a:p>
            <a:r>
              <a:rPr lang="en-US" dirty="0"/>
              <a:t>Swapping between threads does not require swapping process</a:t>
            </a:r>
          </a:p>
          <a:p>
            <a:r>
              <a:rPr lang="en-US" dirty="0"/>
              <a:t>Threads communicate within a process</a:t>
            </a:r>
          </a:p>
        </p:txBody>
      </p:sp>
    </p:spTree>
    <p:extLst>
      <p:ext uri="{BB962C8B-B14F-4D97-AF65-F5344CB8AC3E}">
        <p14:creationId xmlns:p14="http://schemas.microsoft.com/office/powerpoint/2010/main" val="444262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FBA8-A38C-4046-A29F-7DA8F24F0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Threads?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EF0FB-0D38-499B-9FC0-1392168AF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 and dispatch small tasks</a:t>
            </a:r>
          </a:p>
          <a:p>
            <a:pPr lvl="1"/>
            <a:r>
              <a:rPr lang="en-US" dirty="0"/>
              <a:t>Foreground task – used to manage execution</a:t>
            </a:r>
          </a:p>
          <a:p>
            <a:pPr lvl="1"/>
            <a:r>
              <a:rPr lang="en-US" dirty="0"/>
              <a:t>Background task – manage background tasks</a:t>
            </a:r>
          </a:p>
          <a:p>
            <a:pPr lvl="1"/>
            <a:r>
              <a:rPr lang="en-US" dirty="0"/>
              <a:t>Process asynchronously</a:t>
            </a:r>
          </a:p>
          <a:p>
            <a:pPr lvl="1"/>
            <a:r>
              <a:rPr lang="en-US" dirty="0"/>
              <a:t>Modularize tasks</a:t>
            </a:r>
          </a:p>
        </p:txBody>
      </p:sp>
    </p:spTree>
    <p:extLst>
      <p:ext uri="{BB962C8B-B14F-4D97-AF65-F5344CB8AC3E}">
        <p14:creationId xmlns:p14="http://schemas.microsoft.com/office/powerpoint/2010/main" val="37051442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BB952-3BEC-4300-80C7-4BF54B26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B2F90-E24E-414B-99E4-782B585B7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Like processes, threads can be </a:t>
            </a:r>
          </a:p>
          <a:p>
            <a:pPr lvl="1"/>
            <a:r>
              <a:rPr lang="en-US" dirty="0"/>
              <a:t>User level </a:t>
            </a:r>
          </a:p>
          <a:p>
            <a:pPr lvl="1"/>
            <a:r>
              <a:rPr lang="en-US" dirty="0"/>
              <a:t>Kernel level</a:t>
            </a:r>
          </a:p>
        </p:txBody>
      </p:sp>
    </p:spTree>
    <p:extLst>
      <p:ext uri="{BB962C8B-B14F-4D97-AF65-F5344CB8AC3E}">
        <p14:creationId xmlns:p14="http://schemas.microsoft.com/office/powerpoint/2010/main" val="1263708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BB952-3BEC-4300-80C7-4BF54B26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Level Threads (ULT)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B2F90-E24E-414B-99E4-782B585B7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Management (including scheduling ) done by application</a:t>
            </a:r>
          </a:p>
          <a:p>
            <a:r>
              <a:rPr lang="en-US" dirty="0"/>
              <a:t>Kernel not involved or aware</a:t>
            </a:r>
          </a:p>
          <a:p>
            <a:r>
              <a:rPr lang="en-US" dirty="0"/>
              <a:t>If ULT executes system call, it is handled at process level so all threads are blocked</a:t>
            </a:r>
          </a:p>
        </p:txBody>
      </p:sp>
    </p:spTree>
    <p:extLst>
      <p:ext uri="{BB962C8B-B14F-4D97-AF65-F5344CB8AC3E}">
        <p14:creationId xmlns:p14="http://schemas.microsoft.com/office/powerpoint/2010/main" val="943664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BB952-3BEC-4300-80C7-4BF54B26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Kernel Level Threads (KLT)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B2F90-E24E-414B-99E4-782B585B7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Management done by kernel not application</a:t>
            </a:r>
          </a:p>
          <a:p>
            <a:r>
              <a:rPr lang="en-US" dirty="0"/>
              <a:t>Kernel can schedule multiple threads from same processor if multiprocessing</a:t>
            </a:r>
          </a:p>
          <a:p>
            <a:r>
              <a:rPr lang="en-US" dirty="0"/>
              <a:t>Kernel can schedule another thread of same process if a thread blocked </a:t>
            </a:r>
          </a:p>
        </p:txBody>
      </p:sp>
    </p:spTree>
    <p:extLst>
      <p:ext uri="{BB962C8B-B14F-4D97-AF65-F5344CB8AC3E}">
        <p14:creationId xmlns:p14="http://schemas.microsoft.com/office/powerpoint/2010/main" val="30478979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7DD4-0252-4A97-9DC2-287EF1477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OS Process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FECAC-7FAB-4F01-9685-85E889FE8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95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54780-6FAA-4B16-AE61-7F292DE03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802312"/>
            <a:ext cx="8229600" cy="1143000"/>
          </a:xfrm>
        </p:spPr>
        <p:txBody>
          <a:bodyPr/>
          <a:lstStyle/>
          <a:p>
            <a:r>
              <a:rPr lang="en-US" dirty="0"/>
              <a:t>What Is a Process?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49B4F-7233-4B21-8365-3A7A362E3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program that is executing</a:t>
            </a:r>
          </a:p>
          <a:p>
            <a:r>
              <a:rPr lang="en-US" dirty="0"/>
              <a:t>An instance of a program that is executing</a:t>
            </a:r>
          </a:p>
          <a:p>
            <a:r>
              <a:rPr lang="en-US" dirty="0"/>
              <a:t>Process is characterized by </a:t>
            </a:r>
          </a:p>
          <a:p>
            <a:pPr lvl="1"/>
            <a:r>
              <a:rPr lang="en-US" dirty="0"/>
              <a:t>Priority</a:t>
            </a:r>
          </a:p>
          <a:p>
            <a:pPr lvl="1"/>
            <a:r>
              <a:rPr lang="en-US" dirty="0"/>
              <a:t>Process ID</a:t>
            </a:r>
          </a:p>
          <a:p>
            <a:pPr lvl="1"/>
            <a:r>
              <a:rPr lang="en-US" dirty="0"/>
              <a:t>Current process state</a:t>
            </a:r>
          </a:p>
          <a:p>
            <a:pPr lvl="1"/>
            <a:r>
              <a:rPr lang="en-US" dirty="0"/>
              <a:t>Data &amp; memory pointers</a:t>
            </a:r>
          </a:p>
          <a:p>
            <a:pPr lvl="1"/>
            <a:r>
              <a:rPr lang="en-US" dirty="0"/>
              <a:t>Register contents &amp; program counter</a:t>
            </a:r>
          </a:p>
        </p:txBody>
      </p:sp>
    </p:spTree>
    <p:extLst>
      <p:ext uri="{BB962C8B-B14F-4D97-AF65-F5344CB8AC3E}">
        <p14:creationId xmlns:p14="http://schemas.microsoft.com/office/powerpoint/2010/main" val="37122699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616D-F2F1-4201-A9E4-29C02312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Unix Process Creation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1636457-5B03-478D-A8FF-CE9AB648B2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7200" y="2575769"/>
            <a:ext cx="8474243" cy="3108543"/>
          </a:xfrm>
          <a:prstGeom prst="rect">
            <a:avLst/>
          </a:prstGeom>
          <a:solidFill>
            <a:srgbClr val="F7FA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A4145"/>
                </a:solidFill>
                <a:effectLst/>
                <a:latin typeface="+mn-lt"/>
              </a:rPr>
              <a:t>2 steps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A4145"/>
                </a:solidFill>
                <a:effectLst/>
                <a:latin typeface="+mn-lt"/>
              </a:rPr>
              <a:t>fork 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A4145"/>
                </a:solidFill>
                <a:effectLst/>
                <a:latin typeface="+mn-lt"/>
              </a:rPr>
              <a:t>system call to kernel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800" dirty="0">
                <a:solidFill>
                  <a:srgbClr val="3A4145"/>
                </a:solidFill>
                <a:latin typeface="+mn-lt"/>
              </a:rPr>
              <a:t>calling process ( parent ) creates copy ( child )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800" dirty="0">
                <a:solidFill>
                  <a:srgbClr val="3A4145"/>
                </a:solidFill>
                <a:latin typeface="+mn-lt"/>
              </a:rPr>
              <a:t>child process inherits attributes except ID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rgbClr val="3A4145"/>
              </a:solidFill>
              <a:effectLst/>
              <a:latin typeface="+mn-lt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A4145"/>
                </a:solidFill>
                <a:effectLst/>
                <a:latin typeface="+mn-lt"/>
              </a:rPr>
              <a:t>exec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800" dirty="0">
                <a:solidFill>
                  <a:srgbClr val="3A4145"/>
                </a:solidFill>
                <a:latin typeface="+mn-lt"/>
              </a:rPr>
              <a:t>system call </a:t>
            </a:r>
            <a:r>
              <a:rPr lang="en-US" sz="2800" dirty="0">
                <a:latin typeface="+mn-lt"/>
              </a:rPr>
              <a:t>executes the child process</a:t>
            </a:r>
            <a:endParaRPr kumimoji="0" lang="en-US" altLang="en-US" sz="2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7257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01049-8AA2-4B71-9188-A594DDEB8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UNIX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CA836-6CBD-4CE9-8281-0952DDA78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Supports only one thread of control per process</a:t>
            </a:r>
          </a:p>
        </p:txBody>
      </p:sp>
    </p:spTree>
    <p:extLst>
      <p:ext uri="{BB962C8B-B14F-4D97-AF65-F5344CB8AC3E}">
        <p14:creationId xmlns:p14="http://schemas.microsoft.com/office/powerpoint/2010/main" val="5473940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20BB1-A492-44DC-A9F7-DB74F6A48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Process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FE373-65E1-4795-86A1-0C51FFC3E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CreateProcess</a:t>
            </a:r>
            <a:r>
              <a:rPr lang="en-US" dirty="0"/>
              <a:t> function creates a new independent child process</a:t>
            </a:r>
          </a:p>
        </p:txBody>
      </p:sp>
    </p:spTree>
    <p:extLst>
      <p:ext uri="{BB962C8B-B14F-4D97-AF65-F5344CB8AC3E}">
        <p14:creationId xmlns:p14="http://schemas.microsoft.com/office/powerpoint/2010/main" val="24183798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D3A70-5F46-4245-A57C-4476FAC2F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E458F-95C7-4705-871C-EC1F28369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CreateThread</a:t>
            </a:r>
            <a:r>
              <a:rPr lang="en-US" dirty="0"/>
              <a:t> function creates a new thread for a process</a:t>
            </a:r>
          </a:p>
          <a:p>
            <a:r>
              <a:rPr lang="en-US" dirty="0"/>
              <a:t>Must specify starting address of the code assigned to new thread for execution</a:t>
            </a:r>
          </a:p>
          <a:p>
            <a:pPr lvl="1"/>
            <a:r>
              <a:rPr lang="en-US" dirty="0"/>
              <a:t>Often starting address is to a function defined in the program</a:t>
            </a:r>
          </a:p>
          <a:p>
            <a:r>
              <a:rPr lang="en-US" dirty="0"/>
              <a:t>Can have multiple threads per process</a:t>
            </a:r>
          </a:p>
        </p:txBody>
      </p:sp>
    </p:spTree>
    <p:extLst>
      <p:ext uri="{BB962C8B-B14F-4D97-AF65-F5344CB8AC3E}">
        <p14:creationId xmlns:p14="http://schemas.microsoft.com/office/powerpoint/2010/main" val="28153192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7082B-4F18-4866-BBDC-E7CFC15AB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Process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182DF-375F-46D6-BEE1-7B9D99360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Application component starting without other components running</a:t>
            </a:r>
          </a:p>
          <a:p>
            <a:pPr lvl="1"/>
            <a:r>
              <a:rPr lang="en-US" dirty="0"/>
              <a:t>Android system starts new Linux process with single thread of execution. </a:t>
            </a:r>
          </a:p>
          <a:p>
            <a:pPr lvl="1"/>
            <a:r>
              <a:rPr lang="en-US" dirty="0"/>
              <a:t>All components of an application run in the same process and thread (called the "main" thread)</a:t>
            </a:r>
          </a:p>
          <a:p>
            <a:r>
              <a:rPr lang="en-US" dirty="0"/>
              <a:t>Application component starting with existing process and components for that application </a:t>
            </a:r>
          </a:p>
          <a:p>
            <a:pPr lvl="1"/>
            <a:r>
              <a:rPr lang="en-US" dirty="0"/>
              <a:t>Component is started within that process and uses the same thread of execution</a:t>
            </a:r>
          </a:p>
        </p:txBody>
      </p:sp>
    </p:spTree>
    <p:extLst>
      <p:ext uri="{BB962C8B-B14F-4D97-AF65-F5344CB8AC3E}">
        <p14:creationId xmlns:p14="http://schemas.microsoft.com/office/powerpoint/2010/main" val="2613597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35CB-CA79-47EB-A90A-12061C54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BF7B-C19E-40CC-8C44-A38C18558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Launching an application causes system to create thread of execution for the application, called "main." </a:t>
            </a:r>
          </a:p>
          <a:p>
            <a:pPr lvl="1"/>
            <a:r>
              <a:rPr lang="en-US" dirty="0"/>
              <a:t>“main” is in charge of dispatching events to the appropriate user interface widgets</a:t>
            </a:r>
          </a:p>
        </p:txBody>
      </p:sp>
    </p:spTree>
    <p:extLst>
      <p:ext uri="{BB962C8B-B14F-4D97-AF65-F5344CB8AC3E}">
        <p14:creationId xmlns:p14="http://schemas.microsoft.com/office/powerpoint/2010/main" val="1961811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3486-27C1-42FB-A38B-3F8705D8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Linux Process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92BB7-787E-48D8-8548-439866372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Similar to Unix:</a:t>
            </a:r>
          </a:p>
          <a:p>
            <a:r>
              <a:rPr lang="en-US" dirty="0"/>
              <a:t>Created by the fork() system call</a:t>
            </a:r>
          </a:p>
          <a:p>
            <a:pPr lvl="1"/>
            <a:r>
              <a:rPr lang="en-US" dirty="0"/>
              <a:t>fork() creates new process from parent  process</a:t>
            </a:r>
          </a:p>
          <a:p>
            <a:pPr lvl="1"/>
            <a:r>
              <a:rPr lang="en-US" dirty="0"/>
              <a:t>New child process is copy of the address space of the parent process</a:t>
            </a:r>
          </a:p>
          <a:p>
            <a:r>
              <a:rPr lang="en-US" dirty="0"/>
              <a:t>Parent and child processes continue execution at the instruction after the fork</a:t>
            </a:r>
          </a:p>
        </p:txBody>
      </p:sp>
    </p:spTree>
    <p:extLst>
      <p:ext uri="{BB962C8B-B14F-4D97-AF65-F5344CB8AC3E}">
        <p14:creationId xmlns:p14="http://schemas.microsoft.com/office/powerpoint/2010/main" val="42742497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D68DA-ACC4-461A-A6E3-0F8E88BE8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Linux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0E209-423B-448D-83B0-17815527B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Linux kernel does not recognize the thread concept</a:t>
            </a:r>
          </a:p>
          <a:p>
            <a:r>
              <a:rPr lang="en-US" dirty="0"/>
              <a:t>All threads implemented as standard processes</a:t>
            </a:r>
          </a:p>
          <a:p>
            <a:r>
              <a:rPr lang="en-US" dirty="0"/>
              <a:t>No scheduling policy or data structures to represent threads. </a:t>
            </a:r>
          </a:p>
          <a:p>
            <a:r>
              <a:rPr lang="en-US" dirty="0"/>
              <a:t>Thread is a process sharing resources with other processes</a:t>
            </a:r>
          </a:p>
        </p:txBody>
      </p:sp>
    </p:spTree>
    <p:extLst>
      <p:ext uri="{BB962C8B-B14F-4D97-AF65-F5344CB8AC3E}">
        <p14:creationId xmlns:p14="http://schemas.microsoft.com/office/powerpoint/2010/main" val="1538287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209BE-3BB9-4F10-81C4-356B28C9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3D778-07A6-4950-B3FE-01E7079B6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2800" dirty="0">
                <a:solidFill>
                  <a:srgbClr val="000000"/>
                </a:solidFill>
                <a:latin typeface="Lucida Grande"/>
              </a:rPr>
              <a:t>Each process (application) in OS X or iOS is made up of one or more threads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Lucida Grande"/>
              </a:rPr>
              <a:t>Single path of execution through application's code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Lucida Grande"/>
              </a:rPr>
              <a:t>May spawn additional threads which executes the code of a specific function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Lucida Grande"/>
              </a:rPr>
              <a:t>May spawn a new thread as an independent entity inside of the application's process space</a:t>
            </a:r>
          </a:p>
          <a:p>
            <a:pPr marL="393192" lvl="1" indent="0">
              <a:buNone/>
            </a:pPr>
            <a:endParaRPr lang="en-US" dirty="0">
              <a:solidFill>
                <a:srgbClr val="000000"/>
              </a:solidFill>
              <a:latin typeface="Lucida Grande"/>
            </a:endParaRPr>
          </a:p>
          <a:p>
            <a:pPr lvl="1"/>
            <a:endParaRPr lang="en-US" dirty="0">
              <a:solidFill>
                <a:srgbClr val="000000"/>
              </a:solidFill>
              <a:latin typeface="Lucida Grande"/>
            </a:endParaRPr>
          </a:p>
          <a:p>
            <a:pPr lvl="1"/>
            <a:endParaRPr lang="en-US" dirty="0">
              <a:solidFill>
                <a:srgbClr val="000000"/>
              </a:solidFill>
              <a:latin typeface="Lucida Grande"/>
            </a:endParaRPr>
          </a:p>
          <a:p>
            <a:pPr lvl="1"/>
            <a:endParaRPr lang="en-US" dirty="0">
              <a:solidFill>
                <a:srgbClr val="000000"/>
              </a:solidFill>
              <a:latin typeface="Lucida Grande"/>
            </a:endParaRPr>
          </a:p>
          <a:p>
            <a:pPr marL="393192" lvl="1" indent="0">
              <a:buNone/>
            </a:pPr>
            <a:r>
              <a:rPr lang="en-US" sz="1200" dirty="0">
                <a:hlinkClick r:id="rId2"/>
              </a:rPr>
              <a:t>https://developer.apple.com/library/archive/documentation/Cocoa/Conceptual/Multithreading/CreatingThreads/CreatingThreads.html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17505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0FD6D-6C48-4181-9D6A-83B19771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States: 2 State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A4340-B62D-44F4-B340-F3EEBA96F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Process waiting in queue</a:t>
            </a:r>
          </a:p>
          <a:p>
            <a:pPr lvl="1"/>
            <a:r>
              <a:rPr lang="en-US" sz="3200" dirty="0"/>
              <a:t>Not yet running </a:t>
            </a:r>
          </a:p>
          <a:p>
            <a:r>
              <a:rPr lang="en-US" sz="3200" dirty="0"/>
              <a:t>Process is allowed to run</a:t>
            </a:r>
          </a:p>
          <a:p>
            <a:pPr lvl="1"/>
            <a:r>
              <a:rPr lang="en-US" sz="3200" dirty="0"/>
              <a:t>Then returns to wait queue or exits if complete</a:t>
            </a:r>
          </a:p>
          <a:p>
            <a:pPr marL="393192" lvl="1" indent="0">
              <a:buNone/>
            </a:pPr>
            <a:endParaRPr lang="en-US" dirty="0"/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75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08C07-DC4F-4326-A26D-0E03F2887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with 2 State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0EB4D-0EF1-4164-A2A9-2406DCE3C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not track the reason for not-running </a:t>
            </a:r>
          </a:p>
          <a:p>
            <a:pPr lvl="1"/>
            <a:r>
              <a:rPr lang="en-US" dirty="0"/>
              <a:t>I/O</a:t>
            </a:r>
          </a:p>
          <a:p>
            <a:pPr lvl="1"/>
            <a:r>
              <a:rPr lang="en-US" dirty="0"/>
              <a:t>Resource unavailable</a:t>
            </a:r>
          </a:p>
          <a:p>
            <a:pPr lvl="1"/>
            <a:r>
              <a:rPr lang="en-US" dirty="0"/>
              <a:t>Time slot done</a:t>
            </a:r>
          </a:p>
          <a:p>
            <a:r>
              <a:rPr lang="en-US" dirty="0"/>
              <a:t>Does not represent the creation and termination of processes</a:t>
            </a:r>
          </a:p>
          <a:p>
            <a:r>
              <a:rPr lang="en-US" dirty="0"/>
              <a:t>Add in more detail to model</a:t>
            </a:r>
          </a:p>
        </p:txBody>
      </p:sp>
    </p:spTree>
    <p:extLst>
      <p:ext uri="{BB962C8B-B14F-4D97-AF65-F5344CB8AC3E}">
        <p14:creationId xmlns:p14="http://schemas.microsoft.com/office/powerpoint/2010/main" val="450232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3FCC-CD7E-46FE-84AA-8D2736E9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track the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F2F12-3AF9-4E1E-A1AC-EE38BC517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progress has the process made?</a:t>
            </a:r>
          </a:p>
          <a:p>
            <a:r>
              <a:rPr lang="en-US" dirty="0"/>
              <a:t>What are the identifying items for the process when it goes from running to waiting?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34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2E20B-1974-4FD8-845A-0402DE90F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Control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F1F9B-DF43-4993-A3CF-C61E77B46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Contains the process elements</a:t>
            </a:r>
          </a:p>
          <a:p>
            <a:pPr lvl="1"/>
            <a:r>
              <a:rPr lang="en-US" dirty="0"/>
              <a:t>Priority</a:t>
            </a:r>
          </a:p>
          <a:p>
            <a:pPr lvl="1"/>
            <a:r>
              <a:rPr lang="en-US" dirty="0"/>
              <a:t>Process ID</a:t>
            </a:r>
          </a:p>
          <a:p>
            <a:pPr lvl="1"/>
            <a:r>
              <a:rPr lang="en-US" dirty="0"/>
              <a:t>Current process state</a:t>
            </a:r>
          </a:p>
          <a:p>
            <a:pPr lvl="1"/>
            <a:r>
              <a:rPr lang="en-US" dirty="0"/>
              <a:t>Data &amp; memory pointers</a:t>
            </a:r>
          </a:p>
          <a:p>
            <a:pPr lvl="1"/>
            <a:r>
              <a:rPr lang="en-US" dirty="0"/>
              <a:t>Register contents &amp; program counter</a:t>
            </a:r>
          </a:p>
          <a:p>
            <a:r>
              <a:rPr lang="en-US" dirty="0"/>
              <a:t>Allows a process to be interrupted and then resume</a:t>
            </a:r>
          </a:p>
        </p:txBody>
      </p:sp>
    </p:spTree>
    <p:extLst>
      <p:ext uri="{BB962C8B-B14F-4D97-AF65-F5344CB8AC3E}">
        <p14:creationId xmlns:p14="http://schemas.microsoft.com/office/powerpoint/2010/main" val="1969780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2B209-8C9D-415B-BCA3-A17C6CC38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State Process Model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B261B-34B5-4873-B227-41276931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Five states: New, Ready, Running, Blocked, Exit</a:t>
            </a:r>
          </a:p>
          <a:p>
            <a:pPr lvl="1"/>
            <a:r>
              <a:rPr lang="en-US" dirty="0"/>
              <a:t>New : </a:t>
            </a:r>
          </a:p>
          <a:p>
            <a:pPr lvl="2"/>
            <a:r>
              <a:rPr lang="en-US" dirty="0"/>
              <a:t>Process created </a:t>
            </a:r>
          </a:p>
          <a:p>
            <a:pPr lvl="2"/>
            <a:r>
              <a:rPr lang="en-US" dirty="0"/>
              <a:t>Not yet been admitted to pool  for execution</a:t>
            </a:r>
          </a:p>
          <a:p>
            <a:pPr lvl="2"/>
            <a:r>
              <a:rPr lang="en-US" dirty="0"/>
              <a:t>Next step is Ready</a:t>
            </a:r>
          </a:p>
          <a:p>
            <a:pPr lvl="1"/>
            <a:r>
              <a:rPr lang="en-US" dirty="0"/>
              <a:t>Ready : </a:t>
            </a:r>
          </a:p>
          <a:p>
            <a:pPr lvl="2"/>
            <a:r>
              <a:rPr lang="en-US" dirty="0"/>
              <a:t>Processes in queue </a:t>
            </a:r>
          </a:p>
          <a:p>
            <a:pPr lvl="2"/>
            <a:r>
              <a:rPr lang="en-US" dirty="0"/>
              <a:t>Resources acquired  to run if given </a:t>
            </a:r>
          </a:p>
          <a:p>
            <a:pPr lvl="2"/>
            <a:r>
              <a:rPr lang="en-US" dirty="0"/>
              <a:t>Waiting on the CPU availability.  </a:t>
            </a:r>
          </a:p>
          <a:p>
            <a:pPr lvl="2"/>
            <a:r>
              <a:rPr lang="en-US" dirty="0"/>
              <a:t>Next step is Running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8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2B209-8C9D-415B-BCA3-A17C6CC38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 State Process Model</a:t>
            </a:r>
            <a:r>
              <a:rPr lang="en-US"/>
              <a:t>, continued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B261B-34B5-4873-B227-41276931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Five states: New, Ready, Running, Blocked, Exit</a:t>
            </a:r>
          </a:p>
          <a:p>
            <a:pPr lvl="1"/>
            <a:r>
              <a:rPr lang="en-US" dirty="0"/>
              <a:t>Running: </a:t>
            </a:r>
          </a:p>
          <a:p>
            <a:pPr lvl="2"/>
            <a:r>
              <a:rPr lang="en-US" dirty="0"/>
              <a:t>Process currently executing. </a:t>
            </a:r>
          </a:p>
          <a:p>
            <a:pPr lvl="2"/>
            <a:r>
              <a:rPr lang="en-US" dirty="0"/>
              <a:t>Next step is Ready or Blocked or Exit</a:t>
            </a:r>
          </a:p>
          <a:p>
            <a:pPr lvl="1"/>
            <a:r>
              <a:rPr lang="en-US" dirty="0"/>
              <a:t>Blocked : </a:t>
            </a:r>
          </a:p>
          <a:p>
            <a:pPr lvl="2"/>
            <a:r>
              <a:rPr lang="en-US" dirty="0"/>
              <a:t>Process cannot execute until event such as an IO completes</a:t>
            </a:r>
          </a:p>
          <a:p>
            <a:pPr lvl="1"/>
            <a:r>
              <a:rPr lang="en-US" dirty="0"/>
              <a:t>Exit: </a:t>
            </a:r>
          </a:p>
          <a:p>
            <a:pPr lvl="2"/>
            <a:r>
              <a:rPr lang="en-US" dirty="0"/>
              <a:t>Process normally terminates or abnormally terminates due to error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1047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1467</Words>
  <Application>Microsoft Office PowerPoint</Application>
  <PresentationFormat>On-screen Show (4:3)</PresentationFormat>
  <Paragraphs>248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Constantia</vt:lpstr>
      <vt:lpstr>Lucida Grande</vt:lpstr>
      <vt:lpstr>Wingdings 2</vt:lpstr>
      <vt:lpstr>Custom Design</vt:lpstr>
      <vt:lpstr>Flow</vt:lpstr>
      <vt:lpstr>Module 2</vt:lpstr>
      <vt:lpstr>Operating Systems Have Evolved</vt:lpstr>
      <vt:lpstr>What Is a Process?</vt:lpstr>
      <vt:lpstr>Process States: 2 State Model</vt:lpstr>
      <vt:lpstr>Issues with 2 State Model</vt:lpstr>
      <vt:lpstr>We need to track the process</vt:lpstr>
      <vt:lpstr>Process Control Block</vt:lpstr>
      <vt:lpstr>5 State Process Model</vt:lpstr>
      <vt:lpstr>5 State Process Model, continued</vt:lpstr>
      <vt:lpstr>5 State Model</vt:lpstr>
      <vt:lpstr>Take a Step Back</vt:lpstr>
      <vt:lpstr>Process Creation</vt:lpstr>
      <vt:lpstr>Process Creation 2</vt:lpstr>
      <vt:lpstr>Operating System Management  of Processes</vt:lpstr>
      <vt:lpstr>Information Needed for Process Control and Management</vt:lpstr>
      <vt:lpstr>What is in the Process Control Block?</vt:lpstr>
      <vt:lpstr>What Else Is In the Process Control Block?</vt:lpstr>
      <vt:lpstr>What If No Process in Ready State?</vt:lpstr>
      <vt:lpstr>“Swap”</vt:lpstr>
      <vt:lpstr>What happens when “SWAP”?</vt:lpstr>
      <vt:lpstr>Process &amp; Threads</vt:lpstr>
      <vt:lpstr>Process Threads</vt:lpstr>
      <vt:lpstr>Thread Components</vt:lpstr>
      <vt:lpstr>Why Use Threads?</vt:lpstr>
      <vt:lpstr>How to Use Threads?</vt:lpstr>
      <vt:lpstr>Threads </vt:lpstr>
      <vt:lpstr>User Level Threads (ULT) </vt:lpstr>
      <vt:lpstr>Kernel Level Threads (KLT)</vt:lpstr>
      <vt:lpstr>Specific OS Process Items</vt:lpstr>
      <vt:lpstr>Unix Process Creation</vt:lpstr>
      <vt:lpstr>Traditional UNIX Threads</vt:lpstr>
      <vt:lpstr>Windows Process Creation</vt:lpstr>
      <vt:lpstr>Windows Threads</vt:lpstr>
      <vt:lpstr>Android Process Creation</vt:lpstr>
      <vt:lpstr>Android Threads</vt:lpstr>
      <vt:lpstr>Linux Process Creation</vt:lpstr>
      <vt:lpstr>Linux Threads</vt:lpstr>
      <vt:lpstr>iOS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2017-02-23T04:34:30Z</dcterms:created>
  <dcterms:modified xsi:type="dcterms:W3CDTF">2020-05-09T20:56:06Z</dcterms:modified>
</cp:coreProperties>
</file>